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68" r:id="rId7"/>
    <p:sldId id="260" r:id="rId8"/>
    <p:sldId id="261" r:id="rId9"/>
    <p:sldId id="270" r:id="rId10"/>
    <p:sldId id="262" r:id="rId11"/>
    <p:sldId id="271" r:id="rId12"/>
    <p:sldId id="264" r:id="rId13"/>
    <p:sldId id="265" r:id="rId14"/>
    <p:sldId id="266" r:id="rId15"/>
    <p:sldId id="272" r:id="rId16"/>
    <p:sldId id="274" r:id="rId17"/>
    <p:sldId id="273" r:id="rId18"/>
    <p:sldId id="267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 snapToGrid="0" showGuides="1">
      <p:cViewPr varScale="1">
        <p:scale>
          <a:sx n="86" d="100"/>
          <a:sy n="86" d="100"/>
        </p:scale>
        <p:origin x="53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A486-8073-42D6-8B2C-D4176FE779A6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E916-4B6C-4541-B0FF-4B7FFA3CC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5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94EFA3F-8F1F-41AE-BBB7-9C47B64B4F79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92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C774-76F2-47CF-A29A-BDC43A81A49B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5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B4DD-8625-410C-B58B-5F65FE611E0F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3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D263-BAB6-4B7A-8C9E-971582557219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1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BA5D4A-B011-4451-8AD5-F35A4613444A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8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92F7-9A06-4D54-8CFC-8938332923C7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3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3EF-D396-4191-80F5-0D110CBF4D1C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6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F349-9873-4DDA-B6CD-F9888C98A529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4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C5FF-12E4-4D02-8AB7-FE54C7CD8078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D2D7-DD28-4FDB-9C39-F193B444C3BF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198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F082CC0-2B03-4A36-B144-151E901A0BF2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215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09EF94-2068-4F98-832A-7D5FEDE62EDC}" type="datetime1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73A514-8F0B-458C-A4F0-46872E187A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lbum-193016116_280393628" TargetMode="External"/><Relationship Id="rId3" Type="http://schemas.openxmlformats.org/officeDocument/2006/relationships/hyperlink" Target="https://vk.com/album-193016116_276756396" TargetMode="External"/><Relationship Id="rId7" Type="http://schemas.openxmlformats.org/officeDocument/2006/relationships/hyperlink" Target="https://vk.com/album-193016116_27805277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lbum-193016116_272677755" TargetMode="External"/><Relationship Id="rId5" Type="http://schemas.openxmlformats.org/officeDocument/2006/relationships/hyperlink" Target="https://vk.com/album-193016116_274364059" TargetMode="External"/><Relationship Id="rId4" Type="http://schemas.openxmlformats.org/officeDocument/2006/relationships/hyperlink" Target="https://vk.com/album-193016116_276725616" TargetMode="External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ddt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003C1EF1-FF8E-4D93-9E3D-015A3AD7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652CA8-5BE6-48AF-8645-E6310585B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28" y="3947711"/>
            <a:ext cx="2409778" cy="1776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75AD68D-9563-4787-B624-36FF6933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4" descr="Эмблема Дворца 2006 черн">
            <a:extLst>
              <a:ext uri="{FF2B5EF4-FFF2-40B4-BE49-F238E27FC236}">
                <a16:creationId xmlns:a16="http://schemas.microsoft.com/office/drawing/2014/main" id="{B675D1B5-17B2-4802-9951-091DE152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0" y="813815"/>
            <a:ext cx="790113" cy="8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E3488A8-030B-4AE7-BA66-31C0B214F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029" y="413753"/>
            <a:ext cx="963929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«Рязанский городской Дворец детского творчества»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>
                <a:latin typeface="+mj-lt"/>
                <a:cs typeface="Times New Roman" panose="02020603050405020304" pitchFamily="18" charset="0"/>
              </a:rPr>
              <a:t>Музей детской рукописной книги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500" dirty="0">
                <a:latin typeface="+mj-lt"/>
                <a:cs typeface="Times New Roman" panose="02020603050405020304" pitchFamily="18" charset="0"/>
              </a:rPr>
              <a:t>Рязанская обл., г. Рязань,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500" dirty="0">
                <a:latin typeface="+mj-lt"/>
                <a:cs typeface="Times New Roman" panose="02020603050405020304" pitchFamily="18" charset="0"/>
              </a:rPr>
              <a:t>ул. Есенина, д. 46, </a:t>
            </a:r>
            <a:r>
              <a:rPr lang="ru-RU" altLang="ru-RU" sz="1500" dirty="0" err="1"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altLang="ru-RU" sz="1500" dirty="0">
                <a:latin typeface="+mj-lt"/>
                <a:cs typeface="Times New Roman" panose="02020603050405020304" pitchFamily="18" charset="0"/>
              </a:rPr>
              <a:t>. 22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42B5F-DDFF-4DBA-97C5-C71C30096C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r="9330" b="7049"/>
          <a:stretch/>
        </p:blipFill>
        <p:spPr>
          <a:xfrm>
            <a:off x="8365008" y="3760553"/>
            <a:ext cx="3399146" cy="261649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2278DF-5491-42A7-A590-D15C981EB4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5437" b="4894"/>
          <a:stretch/>
        </p:blipFill>
        <p:spPr>
          <a:xfrm>
            <a:off x="1268398" y="3823855"/>
            <a:ext cx="3405704" cy="25531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869C553E-30EF-4568-A20D-563498B4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831" y="2229296"/>
            <a:ext cx="861485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</a:t>
            </a:r>
            <a:r>
              <a:rPr lang="ru-RU" altLang="ru-RU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alt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фондов и экспозиций школьных музеев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«Школьный музей: цифровой формат»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Номинация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«Лучший городской школьный музей»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D26CD-CE5F-4010-ADC9-A2C61DB5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69" y="0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cs typeface="Times New Roman" panose="02020603050405020304" pitchFamily="18" charset="0"/>
              </a:rPr>
              <a:t>«Отвагой наших предков мы горды»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A3892-ED50-43D3-B277-E2FDB6B7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70" y="1216240"/>
            <a:ext cx="6466482" cy="4622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Постоянно действующая экспозиция этого удивительного Музея состоит из 7 разделов. Самый объемный раздел объединяет рукописные книги, посвященные Великой Отечественной войне. </a:t>
            </a:r>
          </a:p>
          <a:p>
            <a:pPr marL="0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Эти книги, их содержание связаны с темами межрегионального конкурса-фестиваля детского литературно-художественного творчества «Начало»: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«О долге, верности и чести»,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«Во имя жизни на Земле»,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«Через века, через года, помните...»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«Я горжусь, что перо приравняли к штыку»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«Моей семьи война коснулась».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5D56F-2722-4568-9F2B-D9DC1C81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170" name="Picture 2" descr="https://sun9-73.userapi.com/impg/R6BDLUUn0bV1ElgQ_MAo_y_JHXsR_4kVJYS_dA/q5-1vRD1WTI.jpg?size=810x1080&amp;quality=95&amp;sign=b691022d32c3461381b456c682058df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6220" y="3737459"/>
            <a:ext cx="2188369" cy="2917825"/>
          </a:xfrm>
          <a:prstGeom prst="rect">
            <a:avLst/>
          </a:prstGeom>
          <a:noFill/>
        </p:spPr>
      </p:pic>
      <p:pic>
        <p:nvPicPr>
          <p:cNvPr id="7172" name="Picture 4" descr="https://sun9-20.userapi.com/impg/aM7lHhpxuXL-9LzmLZRRrTiW66syxL2UuGocyA/KeGtGDB9p2k.jpg?size=1280x960&amp;quality=95&amp;sign=b5092c4a277dcac260f8f62b7aac44d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079500"/>
            <a:ext cx="3406774" cy="2555081"/>
          </a:xfrm>
          <a:prstGeom prst="rect">
            <a:avLst/>
          </a:prstGeom>
          <a:noFill/>
        </p:spPr>
      </p:pic>
      <p:pic>
        <p:nvPicPr>
          <p:cNvPr id="7174" name="Picture 6" descr="https://sun9-13.userapi.com/impg/m4W4RjR1aG0MexfUgq7q9ONG2uFC-F8F1S8otQ/QDyExNy4bV4.jpg?size=1280x960&amp;quality=95&amp;sign=dd538660c9fab546d31f9ab5a9c20c5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736" y="3824554"/>
            <a:ext cx="3057527" cy="2293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05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6624" y="504074"/>
            <a:ext cx="11164950" cy="3931920"/>
          </a:xfrm>
        </p:spPr>
        <p:txBody>
          <a:bodyPr/>
          <a:lstStyle/>
          <a:p>
            <a:r>
              <a:rPr lang="ru-RU" dirty="0">
                <a:cs typeface="Times New Roman" panose="02020603050405020304" pitchFamily="18" charset="0"/>
              </a:rPr>
              <a:t>Отдельной темой идут книги «Письма в прошлое», где дети пишут своим прадедам, воевавшим на фронтах и ковавших Победу. Очень трогательными словами благодарности и восхищения мужеством и отвагой своих героев пронизаны страницы их книг.</a:t>
            </a:r>
            <a:br>
              <a:rPr lang="ru-RU" dirty="0">
                <a:cs typeface="Times New Roman" panose="02020603050405020304" pitchFamily="18" charset="0"/>
              </a:rPr>
            </a:b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Много книг собрано в Музее: о писателях, поэтах, артистах, которые своим творчеством поднимали боевой дух солдат, о детях войны, о героях-победителях, о страшных и кровопролитных битвах, о памятниках, воздвигнутых благодарными потомками нашим дедам и прадедам, отстоявшим  Победу и независимость в Великой Отечественной войне.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8674" name="Picture 2" descr="https://sun9-81.userapi.com/impg/IlmlQdWcgtm_JkGy4PAj5fVXLOdheEAy425w8w/i-T82oc4tOc.jpg?size=810x1080&amp;quality=95&amp;sign=b00bfb21770f035f0cd9fdbdd116d3f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28" y="3087254"/>
            <a:ext cx="2619127" cy="3492170"/>
          </a:xfrm>
          <a:prstGeom prst="rect">
            <a:avLst/>
          </a:prstGeom>
          <a:noFill/>
        </p:spPr>
      </p:pic>
      <p:pic>
        <p:nvPicPr>
          <p:cNvPr id="28676" name="Picture 4" descr="https://sun9-60.userapi.com/impg/W9wyRGzYnHGKLWjO5c_CEgr8COfMwHf4GuzF5g/1253JgfmUFs.jpg?size=810x1080&amp;quality=95&amp;sign=ad7d8b8ea25c06bb897a918c58c9a00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144" y="3136900"/>
            <a:ext cx="2667000" cy="3556000"/>
          </a:xfrm>
          <a:prstGeom prst="rect">
            <a:avLst/>
          </a:prstGeom>
          <a:noFill/>
        </p:spPr>
      </p:pic>
      <p:pic>
        <p:nvPicPr>
          <p:cNvPr id="28678" name="Picture 6" descr="https://sun9-77.userapi.com/impg/Uhqv4_HPKthUdWWJHV6KC1Ey1CE3pmabk8SC3Q/FK5SW5xnnHw.jpg?size=810x1080&amp;quality=95&amp;sign=7e928af2d583df2396f38d5d15fd829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496" y="3040082"/>
            <a:ext cx="2776476" cy="3653517"/>
          </a:xfrm>
          <a:prstGeom prst="rect">
            <a:avLst/>
          </a:prstGeom>
          <a:noFill/>
        </p:spPr>
      </p:pic>
      <p:pic>
        <p:nvPicPr>
          <p:cNvPr id="28680" name="Picture 8" descr="https://sun9-37.userapi.com/impg/-ihzLcEipNd3e197qewj4GmpRkkt3_9aAK8bCQ/rYArWwBEoz4.jpg?size=810x1080&amp;quality=95&amp;sign=d658d03031725de034aa13f273bf5fa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4999" y="3063833"/>
            <a:ext cx="2752725" cy="36282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003C1EF1-FF8E-4D93-9E3D-015A3AD7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1" y="0"/>
            <a:ext cx="5605153" cy="630767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  <a:cs typeface="Times New Roman" panose="02020603050405020304" pitchFamily="18" charset="0"/>
              </a:rPr>
              <a:t>Каждая книга оформлена с любовью и фантазией, используя различные техники, формы </a:t>
            </a:r>
            <a:r>
              <a:rPr lang="ru-RU" sz="2000">
                <a:latin typeface="+mn-lt"/>
                <a:cs typeface="Times New Roman" panose="02020603050405020304" pitchFamily="18" charset="0"/>
              </a:rPr>
              <a:t>и материалы.</a:t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cs typeface="Times New Roman" panose="02020603050405020304" pitchFamily="18" charset="0"/>
              </a:rPr>
              <a:t>Имея такую замечательную коллекцию рукописных книг, ежегодно во Дворце детского творчества проходит выставка «Отвагой наших предков мы горды », где можно увидеть эти удивительные детские творения и восхититься мастерством юных книголюбов.</a:t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cs typeface="Times New Roman" panose="02020603050405020304" pitchFamily="18" charset="0"/>
              </a:rPr>
              <a:t>Данная выставка в 2020 году перешла и в </a:t>
            </a: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онлайн-формат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516734"/>
            <a:ext cx="1629583" cy="2172778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16" y="271428"/>
            <a:ext cx="1592106" cy="21228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35" y="4781650"/>
            <a:ext cx="1381163" cy="18415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0" y="2549560"/>
            <a:ext cx="1571303" cy="20950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1" y="217509"/>
            <a:ext cx="1613496" cy="21513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r="8139"/>
          <a:stretch/>
        </p:blipFill>
        <p:spPr>
          <a:xfrm>
            <a:off x="10569414" y="2489199"/>
            <a:ext cx="1470186" cy="21590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1" y="4783668"/>
            <a:ext cx="1422400" cy="18965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5000996"/>
            <a:ext cx="1641104" cy="164110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319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7DA3892-ED50-43D3-B277-E2FDB6B7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81" y="412130"/>
            <a:ext cx="8950708" cy="49485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5D56F-2722-4568-9F2B-D9DC1C81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4" name="Picture 6" descr="https://sun9-35.userapi.com/impg/aVtKRUzOQjw6zq8LzKkMFdINNKZoCZe6H6eswA/QPnimKyTdSQ.jpg?size=2560x1500&amp;quality=96&amp;sign=b6ac254126159769a4f3a03bcf3913f3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03700"/>
            <a:ext cx="3966465" cy="23241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3.userapi.com/impg/cst88Q1CL2pqfWF-qeg26tqF2ZivOhHiqeh96w/hc8LFgaKT_w.jpg?size=2560x1438&amp;quality=96&amp;sign=2dc2b1746a115073eca21e7f3745fb26&amp;type=albu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52" y="4115517"/>
            <a:ext cx="4179473" cy="23476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7.userapi.com/impg/klKX-C8R2uSPTrqSCyYNqOYppNUId-2UvR27YA/yNqU3NpWSzs.jpg?size=2560x1560&amp;quality=96&amp;sign=d8d54a42fbfef39779944ec5eb37b971&amp;type=album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1" r="29742"/>
          <a:stretch/>
        </p:blipFill>
        <p:spPr bwMode="auto">
          <a:xfrm>
            <a:off x="8964937" y="867591"/>
            <a:ext cx="2188696" cy="271707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43.userapi.com/impg/-VRQY6xTJv-3IJYYydRSehuqRmnJW9ed7wCzvg/NjeqekmnOGU.jpg?size=2560x1438&amp;quality=96&amp;sign=44b7d936f1c81cd5d6291ce68a377886&amp;type=album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r="7610"/>
          <a:stretch/>
        </p:blipFill>
        <p:spPr bwMode="auto">
          <a:xfrm>
            <a:off x="8894618" y="4215576"/>
            <a:ext cx="3000499" cy="20760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5500" y="571500"/>
            <a:ext cx="8775700" cy="845794"/>
          </a:xfrm>
        </p:spPr>
        <p:txBody>
          <a:bodyPr>
            <a:noAutofit/>
          </a:bodyPr>
          <a:lstStyle/>
          <a:p>
            <a:r>
              <a:rPr lang="ru-RU" sz="4000" dirty="0"/>
              <a:t>Уникальные экспонаты и документы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201" y="1790700"/>
            <a:ext cx="787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Рукописная книга это интереснейшее направление, где ребёнок выступает как автор, редактор, художник-оформитель, издатель. Каждая рукописная книга ценна тем, что сделана, написана, придумана и оформлена собственными руками детей, иногда в содружестве со взрослыми. Техника исполнения, формат, дизайн, материалы выбираются в зависимости от поставленной творческой задачи.</a:t>
            </a:r>
          </a:p>
          <a:p>
            <a:br>
              <a:rPr lang="ru-RU" dirty="0"/>
            </a:br>
            <a:r>
              <a:rPr lang="ru-RU" dirty="0"/>
              <a:t>.</a:t>
            </a:r>
          </a:p>
        </p:txBody>
      </p:sp>
      <p:sp>
        <p:nvSpPr>
          <p:cNvPr id="7170" name="AutoShape 2" descr="Фон для презентации военная тематика - 59 фото для презентаций и картинок 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Фон для презентации военная тематика - 59 фото для презентаций и картинок 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Фон для презентации военная тематика - 59 фото для презентаций и картинок 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Фон для презентации военная тематика - 59 фото для презентаций и картинок 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Прамкка для боевого ли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6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8" name="Picture 2" descr="https://sun9-51.userapi.com/impg/stdOJMfHnKJS4k39aAmwC8Iw-QQDpsuNZYaZzQ/SgwL7TKRDeY.jpg?size=810x1080&amp;quality=95&amp;sign=0f31bbc71e9ef02f48e75df5e5c0123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920999"/>
            <a:ext cx="2343151" cy="3124201"/>
          </a:xfrm>
          <a:prstGeom prst="rect">
            <a:avLst/>
          </a:prstGeom>
          <a:noFill/>
        </p:spPr>
      </p:pic>
      <p:pic>
        <p:nvPicPr>
          <p:cNvPr id="4100" name="Picture 4" descr="https://sun9-56.userapi.com/impg/osS7chKta7XYombd55IcYMCPYNbE9SFqErdV3g/sM6vpNVNA1k.jpg?size=810x1080&amp;quality=95&amp;sign=32b0469b9143bdfcd44c9563115ade8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8275" y="2882900"/>
            <a:ext cx="2581275" cy="3441700"/>
          </a:xfrm>
          <a:prstGeom prst="rect">
            <a:avLst/>
          </a:prstGeom>
          <a:noFill/>
        </p:spPr>
      </p:pic>
      <p:pic>
        <p:nvPicPr>
          <p:cNvPr id="4102" name="Picture 6" descr="https://sun9-33.userapi.com/impg/30IotbZngupo4eICMTeIFpmkAb3glRHDV1NX8Q/ASCAbi47ll8.jpg?size=1280x960&amp;quality=95&amp;sign=cf54853a787e14b0ece343d84062531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374547" y="1041400"/>
            <a:ext cx="3251200" cy="2438400"/>
          </a:xfrm>
          <a:prstGeom prst="rect">
            <a:avLst/>
          </a:prstGeom>
          <a:noFill/>
        </p:spPr>
      </p:pic>
      <p:pic>
        <p:nvPicPr>
          <p:cNvPr id="4104" name="Picture 8" descr="https://sun9-66.userapi.com/impg/8n6sHp5MHLqVhUCHJC9qQFKQZw1UO-IZRwKYtA/5hWJc3qr1k4.jpg?size=810x1080&amp;quality=95&amp;sign=07f286e9812f9ebeac9b4f5623d3f10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812959" y="594470"/>
            <a:ext cx="2745283" cy="36603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0200" y="520700"/>
            <a:ext cx="4876800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Между фронтом и тылом ходила полевая почта. Треугольники писем словно тонкими нитями соединяя то, что разорвала безжалостная война. Одна из книг Музея выполнена из текстиля в виде почтовой сумки, со страницами в виде писем. Письма адресованы в прошлое дедам и прадедам от благодарных потомков.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9600" y="4018677"/>
            <a:ext cx="5956300" cy="25853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Эта книга выполнена в технике аппликации соломкой. В ней повествуется об известном </a:t>
            </a:r>
            <a:r>
              <a:rPr lang="ru-RU" dirty="0" err="1"/>
              <a:t>рязанце</a:t>
            </a:r>
            <a:r>
              <a:rPr lang="ru-RU" dirty="0"/>
              <a:t>, ветеране войны, Владимире Фролове. Помимо службы все четыре года войны он был редактором «боевых листков». В мирное время он продолжил свой трудовой путь преподавателем в Рязанском государственном университете им. С.А. Есенина.</a:t>
            </a:r>
          </a:p>
        </p:txBody>
      </p:sp>
      <p:sp>
        <p:nvSpPr>
          <p:cNvPr id="6146" name="AutoShape 2" descr="https://catherineasquithgallery.com/uploads/posts/2021-02/1613441682_35-p-fon-dlya-prezentatsii-pro-vov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catherineasquithgallery.com/uploads/posts/2021-02/1613441682_35-p-fon-dlya-prezentatsii-pro-vov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catherineasquithgallery.com/uploads/posts/2021-02/1613441682_35-p-fon-dlya-prezentatsii-pro-vov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adonius.club/uploads/posts/2022-01/thumbs/1642714158_54-adonius-club-p-velikaya-otechestvennaya-voina-fon-dlya-pr-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catherineasquithgallery.com/uploads/posts/2021-02/1613568438_29-p-fon-dlya-prezentatsii-o-voine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4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6300" y="591820"/>
            <a:ext cx="10058400" cy="3931920"/>
          </a:xfrm>
        </p:spPr>
        <p:txBody>
          <a:bodyPr>
            <a:normAutofit/>
          </a:bodyPr>
          <a:lstStyle/>
          <a:p>
            <a:r>
              <a:rPr lang="ru-RU" sz="2000" dirty="0"/>
              <a:t>Каждая рукописная книга, страницы которой вы перелистаете, станет для вас источником вдохновения, расскажет вам много интересного. За каждой книгой – ребёнок, его мысли и чувства, его душа.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9702" name="Picture 6" descr="https://sun9-36.userapi.com/impg/o7jyWx_bjIyOcntXNj4UGuONLeZx8xrCmWKscA/R-AoEFwRfbg.jpg?size=1280x960&amp;quality=95&amp;sign=e317b84623d7ddbe9bb8f268a702e5ca&amp;type=album"/>
          <p:cNvPicPr>
            <a:picLocks noChangeAspect="1" noChangeArrowheads="1"/>
          </p:cNvPicPr>
          <p:nvPr/>
        </p:nvPicPr>
        <p:blipFill>
          <a:blip r:embed="rId3" cstate="print"/>
          <a:srcRect l="3360" t="5920" r="7651" b="6670"/>
          <a:stretch>
            <a:fillRect/>
          </a:stretch>
        </p:blipFill>
        <p:spPr bwMode="auto">
          <a:xfrm rot="16200000">
            <a:off x="5490598" y="2315584"/>
            <a:ext cx="3344432" cy="2463797"/>
          </a:xfrm>
          <a:prstGeom prst="rect">
            <a:avLst/>
          </a:prstGeom>
          <a:noFill/>
        </p:spPr>
      </p:pic>
      <p:pic>
        <p:nvPicPr>
          <p:cNvPr id="29704" name="Picture 8" descr="https://sun9-79.userapi.com/impg/lnhvb1kkmGOv3Q1jTFnNfR7LBQkuzjodPQ8Qkw/jFsxg19c2jE.jpg?size=1280x960&amp;quality=95&amp;sign=54fde0d469869b70133dc1c599189717&amp;type=album"/>
          <p:cNvPicPr>
            <a:picLocks noChangeAspect="1" noChangeArrowheads="1"/>
          </p:cNvPicPr>
          <p:nvPr/>
        </p:nvPicPr>
        <p:blipFill>
          <a:blip r:embed="rId4" cstate="print"/>
          <a:srcRect l="17942" r="19472"/>
          <a:stretch>
            <a:fillRect/>
          </a:stretch>
        </p:blipFill>
        <p:spPr bwMode="auto">
          <a:xfrm rot="16200000">
            <a:off x="8500476" y="3794331"/>
            <a:ext cx="2590802" cy="3104736"/>
          </a:xfrm>
          <a:prstGeom prst="rect">
            <a:avLst/>
          </a:prstGeom>
          <a:noFill/>
        </p:spPr>
      </p:pic>
      <p:pic>
        <p:nvPicPr>
          <p:cNvPr id="29698" name="Picture 2" descr="https://sun9-43.userapi.com/impg/Vz_1N2kDsdmjj-yhiDlBtFxJU4BS_D-bjzcXPQ/G8i3sNqM1mY.jpg?size=1280x960&amp;quality=95&amp;sign=4ed883a22ab5c87faa7c6c2600009948&amp;type=album"/>
          <p:cNvPicPr>
            <a:picLocks noChangeAspect="1" noChangeArrowheads="1"/>
          </p:cNvPicPr>
          <p:nvPr/>
        </p:nvPicPr>
        <p:blipFill>
          <a:blip r:embed="rId5" cstate="print"/>
          <a:srcRect l="4435" t="9948" r="11518"/>
          <a:stretch>
            <a:fillRect/>
          </a:stretch>
        </p:blipFill>
        <p:spPr bwMode="auto">
          <a:xfrm rot="16200000">
            <a:off x="-120057" y="2240957"/>
            <a:ext cx="3162299" cy="2541185"/>
          </a:xfrm>
          <a:prstGeom prst="rect">
            <a:avLst/>
          </a:prstGeom>
          <a:noFill/>
        </p:spPr>
      </p:pic>
      <p:pic>
        <p:nvPicPr>
          <p:cNvPr id="29700" name="Picture 4" descr="https://sun2-10.userapi.com/impg/ksyb7JdYPpZry2ZQHouy1xZAUE_oog92vn28ew/Avvz36DPD5s.jpg?size=1280x960&amp;quality=95&amp;sign=6af1ee65a8e37f2facda2636cdbfd149&amp;type=album"/>
          <p:cNvPicPr>
            <a:picLocks noChangeAspect="1" noChangeArrowheads="1"/>
          </p:cNvPicPr>
          <p:nvPr/>
        </p:nvPicPr>
        <p:blipFill>
          <a:blip r:embed="rId6" cstate="print"/>
          <a:srcRect l="22026" r="23421"/>
          <a:stretch>
            <a:fillRect/>
          </a:stretch>
        </p:blipFill>
        <p:spPr bwMode="auto">
          <a:xfrm rot="16200000">
            <a:off x="3073839" y="2949804"/>
            <a:ext cx="2286004" cy="31427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1" y="5765800"/>
            <a:ext cx="66294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Книга выполнена в авторской технике аппликации из шерсти, иллюстрирующая стихотворение Р.Рождественского «Реквием» (Вечная слава героям...)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00" y="1625600"/>
            <a:ext cx="354330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Сборник стихов советских поэтов, погибших на фронтах войны «Строки опалённые войной». Оформление книги в виде красноармейской гимнастёрки переносит нас в атмосферу военных лет.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" y="3446780"/>
            <a:ext cx="8839200" cy="28524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latin typeface="+mj-lt"/>
              </a:rPr>
              <a:t>Музыка и война…</a:t>
            </a:r>
          </a:p>
          <a:p>
            <a:r>
              <a:rPr lang="ru-RU" dirty="0"/>
              <a:t>Война и песня… Что может быть общего? Боль, тяготы, страдания военного времени не оставляют места для песен. Но всё равно пеня всегда сопровождала солдат в походах, на привалах, в бою. Она поднимала боевой дух воинов, сплачивала их, придавала силы и смелость.  Интересны судьбы песен Великой Отечественной войны.  Многие из них стали знамениты, им всеобщая любовь и слава и, может быть бессмертие. </a:t>
            </a:r>
          </a:p>
          <a:p>
            <a:r>
              <a:rPr lang="ru-RU" dirty="0"/>
              <a:t>В рукописных книгах данной тематики представлены сборники песен военных лет и истории их создания.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1748" name="Picture 4" descr="https://sun9-47.userapi.com/impg/OLO42G_ionNXobsppHQomKxrOgbHcJYkENKozQ/PnpnIrNctIQ.jpg?size=1280x960&amp;quality=95&amp;sign=d8acd2015a935d9ad644c3ad4c2ab0ab&amp;type=album"/>
          <p:cNvPicPr>
            <a:picLocks noChangeAspect="1" noChangeArrowheads="1"/>
          </p:cNvPicPr>
          <p:nvPr/>
        </p:nvPicPr>
        <p:blipFill>
          <a:blip r:embed="rId3" cstate="print"/>
          <a:srcRect l="2602" r="3174"/>
          <a:stretch>
            <a:fillRect/>
          </a:stretch>
        </p:blipFill>
        <p:spPr bwMode="auto">
          <a:xfrm rot="5400000">
            <a:off x="6621998" y="629989"/>
            <a:ext cx="3060418" cy="2436015"/>
          </a:xfrm>
          <a:prstGeom prst="rect">
            <a:avLst/>
          </a:prstGeom>
          <a:noFill/>
        </p:spPr>
      </p:pic>
      <p:pic>
        <p:nvPicPr>
          <p:cNvPr id="31750" name="Picture 6" descr="https://sun9-83.userapi.com/impg/4pJS-rCAYjUtDXC1JYSWISj_9X_tuyh16FUU-Q/ZzkvVpxwYBc.jpg?size=1280x960&amp;quality=95&amp;sign=fc972478dd01f3f040fc8a33a82c1ea3&amp;type=album"/>
          <p:cNvPicPr>
            <a:picLocks noChangeAspect="1" noChangeArrowheads="1"/>
          </p:cNvPicPr>
          <p:nvPr/>
        </p:nvPicPr>
        <p:blipFill>
          <a:blip r:embed="rId4" cstate="print"/>
          <a:srcRect l="19961" r="23240"/>
          <a:stretch>
            <a:fillRect/>
          </a:stretch>
        </p:blipFill>
        <p:spPr bwMode="auto">
          <a:xfrm rot="16200000">
            <a:off x="9654605" y="3063305"/>
            <a:ext cx="1760090" cy="2984500"/>
          </a:xfrm>
          <a:prstGeom prst="rect">
            <a:avLst/>
          </a:prstGeom>
          <a:noFill/>
        </p:spPr>
      </p:pic>
      <p:pic>
        <p:nvPicPr>
          <p:cNvPr id="31746" name="Picture 2" descr="https://sun9-57.userapi.com/impg/dv1asq44WiOj-DIc8qIbHVYmHVrt9OdX0WXtag/7yewmhYWwvA.jpg?size=1280x960&amp;quality=95&amp;sign=452d544ffb31a12d443595eb80cca3d1&amp;type=album"/>
          <p:cNvPicPr>
            <a:picLocks noChangeAspect="1" noChangeArrowheads="1"/>
          </p:cNvPicPr>
          <p:nvPr/>
        </p:nvPicPr>
        <p:blipFill>
          <a:blip r:embed="rId5" cstate="print"/>
          <a:srcRect l="17093" r="23268"/>
          <a:stretch>
            <a:fillRect/>
          </a:stretch>
        </p:blipFill>
        <p:spPr bwMode="auto">
          <a:xfrm rot="16200000">
            <a:off x="620044" y="91155"/>
            <a:ext cx="2398466" cy="3016252"/>
          </a:xfrm>
          <a:prstGeom prst="rect">
            <a:avLst/>
          </a:prstGeom>
          <a:noFill/>
        </p:spPr>
      </p:pic>
      <p:pic>
        <p:nvPicPr>
          <p:cNvPr id="31754" name="Picture 10" descr="https://sun9-38.userapi.com/impg/SZHRcxD7zoj3XsIYE7Z2NOMWuzgI01vY6Zrigw/0v3NkOZiRbU.jpg?size=1280x960&amp;quality=95&amp;sign=271220eeb03d587f5e225c9b0bb28374&amp;type=album"/>
          <p:cNvPicPr>
            <a:picLocks noChangeAspect="1" noChangeArrowheads="1"/>
          </p:cNvPicPr>
          <p:nvPr/>
        </p:nvPicPr>
        <p:blipFill>
          <a:blip r:embed="rId6" cstate="print"/>
          <a:srcRect l="13420" r="32732"/>
          <a:stretch>
            <a:fillRect/>
          </a:stretch>
        </p:blipFill>
        <p:spPr bwMode="auto">
          <a:xfrm rot="16200000">
            <a:off x="3980259" y="147241"/>
            <a:ext cx="2095500" cy="2918618"/>
          </a:xfrm>
          <a:prstGeom prst="rect">
            <a:avLst/>
          </a:prstGeom>
          <a:noFill/>
        </p:spPr>
      </p:pic>
      <p:pic>
        <p:nvPicPr>
          <p:cNvPr id="31756" name="Picture 12" descr="https://sun9-63.userapi.com/impg/w7yjS9BRquBHcbSHZxowPr0VgzL9ByrQfy8Z3g/qOq9W41jxNY.jpg?size=810x1080&amp;quality=95&amp;sign=3db00a1c8c1d2dec29f603e697f58bcc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85325" y="342900"/>
            <a:ext cx="2352675" cy="3136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003C1EF1-FF8E-4D93-9E3D-015A3AD7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6000" y="324625"/>
            <a:ext cx="4826000" cy="3931920"/>
          </a:xfrm>
        </p:spPr>
        <p:txBody>
          <a:bodyPr/>
          <a:lstStyle/>
          <a:p>
            <a:r>
              <a:rPr lang="ru-RU" dirty="0"/>
              <a:t>Эти книги – история </a:t>
            </a:r>
          </a:p>
          <a:p>
            <a:r>
              <a:rPr lang="ru-RU" dirty="0"/>
              <a:t>Эти книги – память</a:t>
            </a:r>
          </a:p>
          <a:p>
            <a:r>
              <a:rPr lang="ru-RU" dirty="0"/>
              <a:t>Эти книги – клятва</a:t>
            </a:r>
          </a:p>
          <a:p>
            <a:r>
              <a:rPr lang="ru-RU" dirty="0"/>
              <a:t>Эти книги – благодарность</a:t>
            </a:r>
          </a:p>
          <a:p>
            <a:r>
              <a:rPr lang="ru-RU" dirty="0"/>
              <a:t>Эти книги – время, застывшее в лицах</a:t>
            </a:r>
          </a:p>
          <a:p>
            <a:r>
              <a:rPr lang="ru-RU" dirty="0"/>
              <a:t>Чем крепче будет наша память о прошлом, тем больше надежды на мир и процветание в будущем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0722" name="Picture 2" descr="https://sun9-82.userapi.com/impg/nxhoUfFqlLxzaXaqA2J4eYn47yvjRIctkgGtww/_mVTDtr4Jmg.jpg?size=1280x960&amp;quality=95&amp;sign=d5cfb15047f49b32baf0b6f3c408807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75525" y="585350"/>
            <a:ext cx="3067754" cy="2300816"/>
          </a:xfrm>
          <a:prstGeom prst="rect">
            <a:avLst/>
          </a:prstGeom>
          <a:noFill/>
        </p:spPr>
      </p:pic>
      <p:pic>
        <p:nvPicPr>
          <p:cNvPr id="30728" name="Picture 8" descr="https://sun9-61.userapi.com/impg/IOFLs3cixKC3FIWLDhAVy11pDCBEwekHTbK9ww/xFsMK2kjHk8.jpg?size=1280x960&amp;quality=95&amp;sign=2be573cc130138f0df3dee418d5b0ed9&amp;type=album"/>
          <p:cNvPicPr>
            <a:picLocks noChangeAspect="1" noChangeArrowheads="1"/>
          </p:cNvPicPr>
          <p:nvPr/>
        </p:nvPicPr>
        <p:blipFill>
          <a:blip r:embed="rId4" cstate="print"/>
          <a:srcRect l="13258" r="18402"/>
          <a:stretch>
            <a:fillRect/>
          </a:stretch>
        </p:blipFill>
        <p:spPr bwMode="auto">
          <a:xfrm rot="16200000">
            <a:off x="4353602" y="3665649"/>
            <a:ext cx="2603499" cy="2857238"/>
          </a:xfrm>
          <a:prstGeom prst="rect">
            <a:avLst/>
          </a:prstGeom>
          <a:noFill/>
        </p:spPr>
      </p:pic>
      <p:pic>
        <p:nvPicPr>
          <p:cNvPr id="30730" name="Picture 10" descr="https://sun9-83.userapi.com/impg/PMO8lsoMjL1YaxUoyBvaPzwJOziZOkhNoM9_kg/cWKP-q8KD0E.jpg?size=1280x960&amp;quality=95&amp;sign=6bed22b4505247d6be252b71dde8eb5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024169" y="3907436"/>
            <a:ext cx="2949839" cy="2212379"/>
          </a:xfrm>
          <a:prstGeom prst="rect">
            <a:avLst/>
          </a:prstGeom>
          <a:noFill/>
        </p:spPr>
      </p:pic>
      <p:pic>
        <p:nvPicPr>
          <p:cNvPr id="30726" name="Picture 6" descr="https://sun9-41.userapi.com/impg/-400KPRK0TZoMLg2gZtVuN_AInpQr2DTlCZ5dw/faNYawv50ro.jpg?size=1280x960&amp;quality=95&amp;sign=6148311f7e2e91ddd340058ff8ac44d2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844272" y="441758"/>
            <a:ext cx="3534042" cy="2650531"/>
          </a:xfrm>
          <a:prstGeom prst="rect">
            <a:avLst/>
          </a:prstGeom>
          <a:noFill/>
        </p:spPr>
      </p:pic>
      <p:pic>
        <p:nvPicPr>
          <p:cNvPr id="30732" name="Picture 12" descr="https://sun9-23.userapi.com/impg/8uyvmJvH8RqgS6LDqWmcqHc6Sb2bTgwUM5OrsA/f1tgsrk06E0.jpg?size=810x1080&amp;quality=95&amp;sign=d381da46a7b6fa2f522a6c92d3b74cd8&amp;type=album"/>
          <p:cNvPicPr>
            <a:picLocks noChangeAspect="1" noChangeArrowheads="1"/>
          </p:cNvPicPr>
          <p:nvPr/>
        </p:nvPicPr>
        <p:blipFill>
          <a:blip r:embed="rId7" cstate="print"/>
          <a:srcRect t="12932" b="16666"/>
          <a:stretch>
            <a:fillRect/>
          </a:stretch>
        </p:blipFill>
        <p:spPr bwMode="auto">
          <a:xfrm>
            <a:off x="7486521" y="3682340"/>
            <a:ext cx="2787078" cy="2616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003C1EF1-FF8E-4D93-9E3D-015A3AD7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416" y="642594"/>
            <a:ext cx="9640784" cy="1371600"/>
          </a:xfrm>
        </p:spPr>
        <p:txBody>
          <a:bodyPr>
            <a:noAutofit/>
          </a:bodyPr>
          <a:lstStyle/>
          <a:p>
            <a:r>
              <a:rPr lang="ru-RU" sz="3200" dirty="0"/>
              <a:t>Предлагаем вам посмотреть </a:t>
            </a:r>
            <a:br>
              <a:rPr lang="ru-RU" sz="3200" dirty="0"/>
            </a:br>
            <a:r>
              <a:rPr lang="ru-RU" sz="3200" dirty="0" err="1"/>
              <a:t>онлайн</a:t>
            </a:r>
            <a:r>
              <a:rPr lang="ru-RU" sz="3200" dirty="0"/>
              <a:t> - выставки  творческих работ </a:t>
            </a:r>
            <a:br>
              <a:rPr lang="ru-RU" sz="3200" dirty="0"/>
            </a:br>
            <a:r>
              <a:rPr lang="ru-RU" sz="3200" dirty="0"/>
              <a:t>Музея детской рукописной книги </a:t>
            </a:r>
            <a:br>
              <a:rPr lang="ru-RU" sz="3200" dirty="0"/>
            </a:br>
            <a:r>
              <a:rPr lang="ru-RU" sz="3200" dirty="0"/>
              <a:t>в </a:t>
            </a:r>
            <a:r>
              <a:rPr lang="ru-RU" sz="3200" dirty="0" err="1"/>
              <a:t>соцсети</a:t>
            </a:r>
            <a:r>
              <a:rPr lang="ru-RU" sz="3200" dirty="0"/>
              <a:t> </a:t>
            </a:r>
            <a:r>
              <a:rPr lang="ru-RU" sz="3200" dirty="0" err="1"/>
              <a:t>ВКонтакте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410" y="2496820"/>
            <a:ext cx="9716490" cy="3931920"/>
          </a:xfrm>
        </p:spPr>
        <p:txBody>
          <a:bodyPr/>
          <a:lstStyle/>
          <a:p>
            <a:pPr fontAlgn="base"/>
            <a:r>
              <a:rPr lang="ru-RU" b="1" dirty="0" err="1">
                <a:hlinkClick r:id="rId3"/>
              </a:rPr>
              <a:t>Онлайн-выставка</a:t>
            </a:r>
            <a:r>
              <a:rPr lang="ru-RU" b="1" dirty="0">
                <a:hlinkClick r:id="rId3"/>
              </a:rPr>
              <a:t> "Героев своих мы найдём имена" </a:t>
            </a:r>
            <a:endParaRPr lang="ru-RU" b="1" dirty="0"/>
          </a:p>
          <a:p>
            <a:pPr fontAlgn="base"/>
            <a:r>
              <a:rPr lang="ru-RU" b="1" dirty="0" err="1">
                <a:hlinkClick r:id="rId4"/>
              </a:rPr>
              <a:t>Онлайн-выставка</a:t>
            </a:r>
            <a:r>
              <a:rPr lang="ru-RU" b="1" dirty="0">
                <a:hlinkClick r:id="rId4"/>
              </a:rPr>
              <a:t> "С Есениным в сердце"</a:t>
            </a:r>
            <a:endParaRPr lang="ru-RU" dirty="0"/>
          </a:p>
          <a:p>
            <a:pPr fontAlgn="base"/>
            <a:r>
              <a:rPr lang="ru-RU" b="1" dirty="0">
                <a:hlinkClick r:id="rId5"/>
              </a:rPr>
              <a:t>Онлайн-выставка "Читайте Пушкина, читайте!</a:t>
            </a:r>
            <a:endParaRPr lang="ru-RU" dirty="0"/>
          </a:p>
          <a:p>
            <a:pPr fontAlgn="base"/>
            <a:r>
              <a:rPr lang="ru-RU" b="1" dirty="0">
                <a:hlinkClick r:id="rId6"/>
              </a:rPr>
              <a:t>Онлайн - выставка рукописной книги ко Дню города</a:t>
            </a:r>
            <a:endParaRPr lang="ru-RU" dirty="0"/>
          </a:p>
          <a:p>
            <a:pPr fontAlgn="base"/>
            <a:r>
              <a:rPr lang="ru-RU" b="1" dirty="0">
                <a:hlinkClick r:id="rId7"/>
              </a:rPr>
              <a:t>Онлайн-выставка "Зимушка-зима со Сказкой к нам пришла"</a:t>
            </a:r>
            <a:endParaRPr lang="ru-RU" dirty="0"/>
          </a:p>
          <a:p>
            <a:pPr fontAlgn="base"/>
            <a:r>
              <a:rPr lang="ru-RU" b="1" dirty="0">
                <a:hlinkClick r:id="rId8"/>
              </a:rPr>
              <a:t>Онлайн-выставка рукописной книги "Через тернии к звёздам"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28" y="4751614"/>
            <a:ext cx="1641104" cy="164110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420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003C1EF1-FF8E-4D93-9E3D-015A3AD7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Оцифровка фонда музея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158" y="2103120"/>
            <a:ext cx="9902042" cy="3931920"/>
          </a:xfrm>
        </p:spPr>
        <p:txBody>
          <a:bodyPr>
            <a:normAutofit/>
          </a:bodyPr>
          <a:lstStyle/>
          <a:p>
            <a:r>
              <a:rPr lang="ru-RU" sz="2400" dirty="0"/>
              <a:t>На данный момент в фонде Музея детской рукописной книги насчитывается 696 книг</a:t>
            </a:r>
          </a:p>
          <a:p>
            <a:r>
              <a:rPr lang="ru-RU" sz="2400" dirty="0"/>
              <a:t>251 экземпляр уже оцифрован, что составляет более 36% от общего книжного фонда </a:t>
            </a:r>
          </a:p>
          <a:p>
            <a:r>
              <a:rPr lang="ru-RU" sz="2400" dirty="0"/>
              <a:t>Количество книг военной тематики составляет 98 экземпляров, более 80% из которых уже оцифрованы</a:t>
            </a:r>
          </a:p>
          <a:p>
            <a:r>
              <a:rPr lang="ru-RU" sz="2400" dirty="0"/>
              <a:t>В будущем учебном году(2022-2023гг) планируется оцифровать ещё 30% имеющихся книг и все новые поступления.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64C14-FE2A-49D7-ABD8-A8C0CF0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766" y="917712"/>
            <a:ext cx="3700509" cy="60028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Музее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10FEBF-F8E3-40D4-82F6-1832DF485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4531" r="9570" b="5113"/>
          <a:stretch/>
        </p:blipFill>
        <p:spPr>
          <a:xfrm>
            <a:off x="736845" y="3740998"/>
            <a:ext cx="2006355" cy="289346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052EF8-661B-407D-87F5-C01154B991E2}"/>
              </a:ext>
            </a:extLst>
          </p:cNvPr>
          <p:cNvSpPr txBox="1">
            <a:spLocks/>
          </p:cNvSpPr>
          <p:nvPr/>
        </p:nvSpPr>
        <p:spPr>
          <a:xfrm>
            <a:off x="571130" y="3285902"/>
            <a:ext cx="3700509" cy="60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70807E0-8DEA-42DE-B7EF-DBAF70DAE3DE}"/>
              </a:ext>
            </a:extLst>
          </p:cNvPr>
          <p:cNvSpPr txBox="1">
            <a:spLocks/>
          </p:cNvSpPr>
          <p:nvPr/>
        </p:nvSpPr>
        <p:spPr>
          <a:xfrm>
            <a:off x="552406" y="95718"/>
            <a:ext cx="3700509" cy="60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открытии Музея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DDD5C9-2B98-4F74-ABDD-4E45857BF5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7120" r="10911" b="39547"/>
          <a:stretch/>
        </p:blipFill>
        <p:spPr>
          <a:xfrm>
            <a:off x="451537" y="569871"/>
            <a:ext cx="2820140" cy="2702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E92694-519C-4F22-8ADE-A16D25AE06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8309" r="9543" b="14546"/>
          <a:stretch/>
        </p:blipFill>
        <p:spPr>
          <a:xfrm>
            <a:off x="3619661" y="1517992"/>
            <a:ext cx="3149571" cy="4446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DF7647-DCAF-4806-8752-900265FF77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10223" r="9543" b="8309"/>
          <a:stretch/>
        </p:blipFill>
        <p:spPr>
          <a:xfrm>
            <a:off x="6947223" y="342590"/>
            <a:ext cx="1372762" cy="1931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207525-2874-43B9-8BB1-31089A01EF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8753" r="9543" b="9495"/>
          <a:stretch/>
        </p:blipFill>
        <p:spPr>
          <a:xfrm>
            <a:off x="8641409" y="342589"/>
            <a:ext cx="1335031" cy="1931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42E9904A-38C3-4D55-B57D-6EDCA987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398EF-B499-4DD3-AAB8-9C728347B5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10147" r="12178" b="10149"/>
          <a:stretch/>
        </p:blipFill>
        <p:spPr>
          <a:xfrm>
            <a:off x="10324296" y="324719"/>
            <a:ext cx="1335032" cy="1947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50EBA13-C185-4BF1-AC4E-5C312C8612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10064" r="11920" b="9385"/>
          <a:stretch/>
        </p:blipFill>
        <p:spPr>
          <a:xfrm>
            <a:off x="6947223" y="2430437"/>
            <a:ext cx="1372762" cy="1997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D78531D-DA3A-4D0A-BFAC-BE9FB8D3C1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8121" r="10425" b="10884"/>
          <a:stretch/>
        </p:blipFill>
        <p:spPr>
          <a:xfrm>
            <a:off x="6946394" y="4539480"/>
            <a:ext cx="1324657" cy="1905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704C35F-E3E3-4B62-A1E6-D70CD75C3B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8229" r="9995" b="10133"/>
          <a:stretch/>
        </p:blipFill>
        <p:spPr>
          <a:xfrm>
            <a:off x="8612183" y="4539480"/>
            <a:ext cx="1364257" cy="1900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55835A8-CC89-4671-A0EF-DC7E201609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t="8762" r="12473" b="6129"/>
          <a:stretch/>
        </p:blipFill>
        <p:spPr>
          <a:xfrm>
            <a:off x="10317572" y="4573105"/>
            <a:ext cx="1286906" cy="1900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BF727E-08A9-4F75-95B4-DC6BEEC5A21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10147" r="10638" b="8025"/>
          <a:stretch/>
        </p:blipFill>
        <p:spPr>
          <a:xfrm>
            <a:off x="8599125" y="2417978"/>
            <a:ext cx="1406542" cy="19971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B09A34E-1B5B-4177-A87D-1E3238A01B9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t="8309" r="12675" b="9457"/>
          <a:stretch/>
        </p:blipFill>
        <p:spPr>
          <a:xfrm>
            <a:off x="10319961" y="2430437"/>
            <a:ext cx="1338123" cy="1984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235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CAB319C4-D8C6-4EFE-9EF7-B934EEB3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2142" y="517798"/>
            <a:ext cx="892975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cap="all" dirty="0">
                <a:latin typeface="+mj-lt"/>
              </a:rPr>
              <a:t>Д</a:t>
            </a:r>
            <a:r>
              <a:rPr lang="ru-RU" sz="2400" b="1" cap="all" dirty="0">
                <a:latin typeface="+mj-lt"/>
              </a:rPr>
              <a:t>ети</a:t>
            </a:r>
            <a:r>
              <a:rPr lang="ru-RU" sz="3200" b="1" cap="all" dirty="0">
                <a:latin typeface="+mj-lt"/>
              </a:rPr>
              <a:t> </a:t>
            </a:r>
            <a:r>
              <a:rPr lang="ru-RU" sz="6000" b="1" cap="all" dirty="0">
                <a:latin typeface="+mj-lt"/>
              </a:rPr>
              <a:t>В</a:t>
            </a:r>
            <a:r>
              <a:rPr lang="ru-RU" sz="2400" b="1" cap="all" dirty="0">
                <a:latin typeface="+mj-lt"/>
              </a:rPr>
              <a:t>оспитание</a:t>
            </a:r>
            <a:r>
              <a:rPr lang="ru-RU" sz="3200" b="1" cap="all" dirty="0">
                <a:latin typeface="+mj-lt"/>
              </a:rPr>
              <a:t> </a:t>
            </a:r>
            <a:r>
              <a:rPr lang="ru-RU" sz="6000" b="1" cap="all" dirty="0" err="1">
                <a:latin typeface="+mj-lt"/>
              </a:rPr>
              <a:t>О</a:t>
            </a:r>
            <a:r>
              <a:rPr lang="ru-RU" sz="2400" b="1" cap="all" dirty="0" err="1">
                <a:latin typeface="+mj-lt"/>
              </a:rPr>
              <a:t>бученИе</a:t>
            </a:r>
            <a:r>
              <a:rPr lang="ru-RU" sz="2400" b="1" cap="all" dirty="0">
                <a:latin typeface="+mj-lt"/>
              </a:rPr>
              <a:t> </a:t>
            </a:r>
            <a:r>
              <a:rPr lang="ru-RU" sz="6000" b="1" cap="all" dirty="0">
                <a:latin typeface="+mj-lt"/>
              </a:rPr>
              <a:t>Р</a:t>
            </a:r>
            <a:r>
              <a:rPr lang="ru-RU" sz="2400" b="1" cap="all" dirty="0">
                <a:latin typeface="+mj-lt"/>
              </a:rPr>
              <a:t>азвитие </a:t>
            </a:r>
            <a:r>
              <a:rPr lang="ru-RU" sz="6000" b="1" cap="all" dirty="0">
                <a:latin typeface="+mj-lt"/>
              </a:rPr>
              <a:t>Е</a:t>
            </a:r>
            <a:r>
              <a:rPr lang="ru-RU" sz="2400" b="1" cap="all" dirty="0">
                <a:latin typeface="+mj-lt"/>
              </a:rPr>
              <a:t>диное </a:t>
            </a:r>
            <a:r>
              <a:rPr lang="ru-RU" sz="6000" b="1" cap="all" dirty="0">
                <a:latin typeface="+mj-lt"/>
              </a:rPr>
              <a:t>Ц</a:t>
            </a:r>
            <a:r>
              <a:rPr lang="ru-RU" sz="2400" b="1" cap="all" dirty="0">
                <a:latin typeface="+mj-lt"/>
              </a:rPr>
              <a:t>елое</a:t>
            </a:r>
            <a:r>
              <a:rPr lang="ru-RU" sz="6000" b="1" cap="all" dirty="0">
                <a:latin typeface="+mj-lt"/>
                <a:cs typeface="Gotham Pro Light" pitchFamily="50" charset="0"/>
              </a:rPr>
              <a:t>!</a:t>
            </a:r>
            <a:endParaRPr lang="ru-RU" sz="3200" b="1" cap="all" dirty="0">
              <a:latin typeface="+mj-lt"/>
              <a:cs typeface="Gotham Pro Light" pitchFamily="50" charset="0"/>
            </a:endParaRPr>
          </a:p>
          <a:p>
            <a:pPr marL="0" indent="0" algn="ctr">
              <a:buNone/>
            </a:pPr>
            <a:r>
              <a:rPr lang="ru-RU" sz="2400" b="1" cap="all" dirty="0">
                <a:latin typeface="+mj-lt"/>
                <a:cs typeface="Gotham Pro Light" pitchFamily="50" charset="0"/>
              </a:rPr>
              <a:t>Контакты: </a:t>
            </a:r>
            <a:r>
              <a:rPr lang="ru-RU" sz="2000" b="1" dirty="0">
                <a:latin typeface="+mj-lt"/>
              </a:rPr>
              <a:t>+7(4912)44-58-63,    </a:t>
            </a:r>
          </a:p>
          <a:p>
            <a:pPr marL="0" indent="0" algn="ctr">
              <a:buNone/>
            </a:pPr>
            <a:r>
              <a:rPr lang="ru-RU" sz="2000" b="1" dirty="0">
                <a:latin typeface="+mj-lt"/>
              </a:rPr>
              <a:t>   </a:t>
            </a:r>
            <a:r>
              <a:rPr lang="en-US" sz="2000" b="1" dirty="0">
                <a:latin typeface="+mj-lt"/>
              </a:rPr>
              <a:t>rgddt.ryazan@ryazangov.ru</a:t>
            </a:r>
            <a:endParaRPr lang="ru-RU" sz="2000" b="1" dirty="0">
              <a:latin typeface="+mj-lt"/>
            </a:endParaRPr>
          </a:p>
          <a:p>
            <a:pPr marL="1073150" algn="ctr"/>
            <a:endParaRPr lang="ru-RU" sz="2400" b="1" dirty="0">
              <a:latin typeface="+mj-lt"/>
            </a:endParaRPr>
          </a:p>
          <a:p>
            <a:pPr marL="0" indent="0" algn="ctr">
              <a:buNone/>
            </a:pPr>
            <a:r>
              <a:rPr lang="ru-RU" sz="2400" b="1" cap="all" dirty="0">
                <a:latin typeface="+mj-lt"/>
                <a:cs typeface="Gotham Pro Light" pitchFamily="50" charset="0"/>
              </a:rPr>
              <a:t>Сайт учреждения: </a:t>
            </a:r>
          </a:p>
          <a:p>
            <a:pPr marL="0" indent="0" algn="ctr">
              <a:buNone/>
            </a:pPr>
            <a:r>
              <a:rPr lang="ru-RU" sz="3600" b="1" cap="all" dirty="0">
                <a:latin typeface="+mj-lt"/>
                <a:cs typeface="Gotham Pro Light" pitchFamily="50" charset="0"/>
              </a:rPr>
              <a:t>Р</a:t>
            </a:r>
            <a:r>
              <a:rPr lang="ru-RU" b="1" dirty="0">
                <a:latin typeface="+mj-lt"/>
              </a:rPr>
              <a:t>язанский городской Дворец детского  творчества  </a:t>
            </a:r>
            <a:r>
              <a:rPr lang="en-US" b="1" dirty="0">
                <a:latin typeface="+mj-lt"/>
                <a:hlinkClick r:id="rId3"/>
              </a:rPr>
              <a:t>http://www.rgddt.ru/</a:t>
            </a:r>
            <a:endParaRPr lang="ru-RU" b="1" dirty="0">
              <a:latin typeface="+mj-lt"/>
            </a:endParaRPr>
          </a:p>
          <a:p>
            <a:pPr marL="0" indent="0" algn="ctr">
              <a:buNone/>
            </a:pPr>
            <a:endParaRPr lang="ru-RU" b="1" dirty="0">
              <a:latin typeface="+mj-lt"/>
            </a:endParaRPr>
          </a:p>
          <a:p>
            <a:pPr marL="0" indent="0" algn="ctr">
              <a:buNone/>
            </a:pPr>
            <a:r>
              <a:rPr lang="ru-RU" sz="2800" b="1" dirty="0">
                <a:latin typeface="+mj-lt"/>
              </a:rPr>
              <a:t>Приглашаем к сотрудничеству!</a:t>
            </a:r>
            <a:endParaRPr lang="en-US" sz="2800" b="1" dirty="0">
              <a:latin typeface="+mj-lt"/>
            </a:endParaRPr>
          </a:p>
          <a:p>
            <a:pPr marL="1073150"/>
            <a:endParaRPr lang="ru-RU" b="1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5" name="Picture 1" descr="C:\Users\dubovcevaoa\Desktop\H6R9ENDkNz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2873" y="2032986"/>
            <a:ext cx="2152717" cy="2152717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030F60-FC6F-47B7-9166-24D782A56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60" y="1934904"/>
            <a:ext cx="2250799" cy="2250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003C1EF1-FF8E-4D93-9E3D-015A3AD7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72" y="-6256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5F6F742-1EBC-4687-9A24-3D787B48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60" y="1251752"/>
            <a:ext cx="10527763" cy="446657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Цели: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Формирование у детей и молодежи сопричастности к истокам богатой культуры Рязанской земли, патриотического чувства к своей малой Родине, развитие литературно-художественного вкуса, интереса в работе с книгой.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 Развитие личности ребенка, формирование его познавательной, творческой активности музейными средствами.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 Создание для детской аудитории на основе экспонирования музейных предметов интерактивного пространства, воссоздающего особую атмосферу истории и жизни Книги; 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 Знакомство детей с миром культуры через музейное и историко-культурное пространство, воспитание гармонично - творческой личности.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Задачи:	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 Формирование нравственных ориентиров у детей музейными средствами.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 Воспитание уважительного отношения к человеку-творцу, истории родного края, традициям народа, бережного отношения к книге;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 Воспитание читательских качеств («от маленького писателя к большому читателю»), приобщение детей и родителей к чтению;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 Развитие у ребенка с помощью музейных средств мира эмоций, формируя историческое сознание и чувство истории, воспитывая музейную культуру и нравственное начало.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Развитие интереса и стремления учащихся к самостоятельному исследованию.</a:t>
            </a:r>
          </a:p>
          <a:p>
            <a:pPr lvl="0">
              <a:spcBef>
                <a:spcPts val="0"/>
              </a:spcBef>
            </a:pPr>
            <a:r>
              <a:rPr lang="ru-RU" sz="1600" dirty="0">
                <a:cs typeface="Times New Roman" panose="02020603050405020304" pitchFamily="18" charset="0"/>
              </a:rPr>
              <a:t> Развитие навыков работы с литературой, документами из архивов.</a:t>
            </a:r>
          </a:p>
          <a:p>
            <a:pPr lvl="0">
              <a:spcBef>
                <a:spcPts val="0"/>
              </a:spcBef>
            </a:pPr>
            <a:endParaRPr lang="ru-RU" sz="1600" dirty="0"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978022-2666-431F-9A18-AEF484F4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48B30-FAF4-438C-901D-B9C52BBF4645}"/>
              </a:ext>
            </a:extLst>
          </p:cNvPr>
          <p:cNvSpPr txBox="1"/>
          <p:nvPr/>
        </p:nvSpPr>
        <p:spPr>
          <a:xfrm flipH="1">
            <a:off x="1386245" y="426129"/>
            <a:ext cx="1024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  <a:cs typeface="Times New Roman" panose="02020603050405020304" pitchFamily="18" charset="0"/>
              </a:rPr>
              <a:t>Цели и задачи программы деятельности музея:</a:t>
            </a:r>
          </a:p>
          <a:p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416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D0749-BD61-4F8C-8AB7-B00922D8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12509"/>
            <a:ext cx="10058400" cy="1371600"/>
          </a:xfrm>
        </p:spPr>
        <p:txBody>
          <a:bodyPr>
            <a:normAutofit/>
          </a:bodyPr>
          <a:lstStyle/>
          <a:p>
            <a:r>
              <a:rPr lang="ru-RU" sz="3600" dirty="0">
                <a:cs typeface="Times New Roman" panose="02020603050405020304" pitchFamily="18" charset="0"/>
              </a:rPr>
              <a:t>История Музея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CD766-C5ED-4D97-AE1B-F6A7670D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114926"/>
            <a:ext cx="9106231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История музея началась в 1993 году, с первого городского открытого конкурса детской рукописной книги. А в1997 году конкурс детских рукописных книг стал одной из номинаций городского открытого (межрегионального) конкурса-фестиваля детского литературно-художественного творчества «Начало», и коллекция книг стала пополняться.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В 2007 году Музей был паспортизирован и приобрел официальный статус. Этому предшествовала огромная работа: была создана нормативно-правовая база, систематизирован фонд, определены направления деятельности музея. Это экспозиционная, исследовательская, методическая, экскурсионная, пропагандистская, образовательно-досуговая. Была скорректирована программа Музея, особенностью которой является работа с книгой – как с экспонатом, изготовленным собственными руками, выполненным индивидуально или коллективно, иногда в содружестве со взрослыми. Началась регулярная экскурсионная деятельность. </a:t>
            </a: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C5C7A8-C4FD-40DB-BF0E-20FB658F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5059317"/>
            <a:ext cx="1385515" cy="1385515"/>
          </a:xfrm>
          <a:prstGeom prst="rect">
            <a:avLst/>
          </a:prstGeom>
        </p:spPr>
      </p:pic>
      <p:pic>
        <p:nvPicPr>
          <p:cNvPr id="1026" name="Picture 2" descr="&lt;br /&gt;&#10;&lt;b&gt;Warning&lt;/b&gt;:  Illegal string offset 'title' in &lt;b&gt;/home/rgddt/rgddt.ru/docs/templates_c/%%CB^CB1^CB126020%%catalog.tpl.php&lt;/b&gt; on line &lt;b&gt;196&lt;/b&gt;&lt;br /&gt;&#10;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5" y="4949456"/>
            <a:ext cx="1095590" cy="13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77.userapi.com/impg/Yha1WGvHTf4pcwZ1AhGcVbr4oX4-Fs4kp0Hjpw/crVO3Vt4zBM.jpg?size=1600x1200&amp;quality=95&amp;sign=d56e76ce6d9dac23a96ed37ddd2fec5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99692" y="688769"/>
            <a:ext cx="2529103" cy="18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1.userapi.com/impg/9jTLr01SCSA3g0F_cYuIstzuIVf-EFk1toEVow/9z1VVpQQGq8.jpg?size=1200x1600&amp;quality=95&amp;sign=061acdafd6a9158f26184c3286a32e7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2256" y="4784410"/>
            <a:ext cx="1423219" cy="18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1.userapi.com/impg/ZR89h6nPFURZjWgmqwp_SU-DdguV0IQiGS9weg/ekWAJMF0VSE.jpg?size=1600x1200&amp;quality=95&amp;sign=14a0a3d85aa747abc835b9ce3472ec9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6343" y="5046846"/>
            <a:ext cx="1938505" cy="14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3.userapi.com/impg/CA9aIOmRNWFdcitt1RMQgL93XLdKCjzgNWPdKQ/isYkh6pZi-U.jpg?size=1600x1200&amp;quality=95&amp;sign=c58a10f6f4b6828904b79c00fb932b4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26" y="5059317"/>
            <a:ext cx="1880111" cy="14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7.userapi.com/impg/gyP2bLAdpi7NgtMhiGgCWSAxm0ii_8YsxlczKw/tdC9opAklpo.jpg?size=1600x1200&amp;quality=95&amp;sign=398d5d1bb3b1e96c645e014d8b937e4b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5" y="5059317"/>
            <a:ext cx="1942407" cy="14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22.userapi.com/impg/Evbvk0pQFZZmnbtaekIuTwn6x6TNOYEvwLHq9A/kkAUMFCu9c0.jpg?size=1600x1200&amp;quality=95&amp;sign=b7b4937d57303688dcc639d20da66eb9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5" y="2814451"/>
            <a:ext cx="2401800" cy="18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4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003C1EF1-FF8E-4D93-9E3D-015A3AD7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9305" y="2162495"/>
            <a:ext cx="6640285" cy="4416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За эти годы собрана уникальная коллекция книг, около 700, сделанных, написанных, придуманных и оформленных самими ребятами. Это не только книги традиционного формата, но и книги в виде сумок, кошельков, конвертов, шкатулок, сундуков. В оформлении и дизайне книг применялись различные техники, такие как папье-маше, вязание, вышивка лентами и крестом, выжигание, чеканка, макраме и др.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Кроме книг в Музее хранится большое количество научно-исследовательских и проектных работ по истории и литературному краеведению, а также иллюстративно-художественный материал.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Сейчас эти уникальные творения являются экспонатами музея, доступными детям и взрослым.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9BD0749-BD61-4F8C-8AB7-B00922D8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cs typeface="Times New Roman" panose="02020603050405020304" pitchFamily="18" charset="0"/>
              </a:rPr>
              <a:t>История Музея</a:t>
            </a:r>
          </a:p>
        </p:txBody>
      </p:sp>
      <p:pic>
        <p:nvPicPr>
          <p:cNvPr id="16386" name="Picture 2" descr="https://sun9-85.userapi.com/impg/Juj1gL9V4bpwM9UexPhw4K4gVJuOzbWy5bVRzA/-Qd3W0p7NmE.jpg?size=1280x960&amp;quality=95&amp;sign=e6521813f1877a907fb55c84fc74b74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365" y="275491"/>
            <a:ext cx="3939462" cy="2954597"/>
          </a:xfrm>
          <a:prstGeom prst="rect">
            <a:avLst/>
          </a:prstGeom>
          <a:noFill/>
        </p:spPr>
      </p:pic>
      <p:pic>
        <p:nvPicPr>
          <p:cNvPr id="16387" name="Picture 3" descr="C:\Users\pedagog\Desktop\FM3dLymis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5056" y="3503221"/>
            <a:ext cx="3920388" cy="26125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5" y="918819"/>
            <a:ext cx="9998075" cy="89093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Направления деятельности музея:</a:t>
            </a:r>
            <a:br>
              <a:rPr lang="ru-RU" sz="5400" b="1" dirty="0"/>
            </a:b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3813" t="18703" r="11750" b="26111"/>
          <a:stretch/>
        </p:blipFill>
        <p:spPr>
          <a:xfrm>
            <a:off x="4441504" y="1858870"/>
            <a:ext cx="7477364" cy="4044019"/>
          </a:xfrm>
          <a:prstGeom prst="rect">
            <a:avLst/>
          </a:prstGeom>
        </p:spPr>
      </p:pic>
      <p:pic>
        <p:nvPicPr>
          <p:cNvPr id="3074" name="Picture 2" descr="https://sun9-40.userapi.com/impg/Q6DGlR50Fy7U3T6XK_wrQnB7std7IZcuFxoQ1A/25k-ofyq4PM.jpg?size=1600x1200&amp;quality=95&amp;sign=9b195394e4c263ce7a47163f3404cdc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010" y="1766937"/>
            <a:ext cx="3755916" cy="28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44.userapi.com/impg/7xbNmFBZt0ODG2wNInjrDWhihgoZX-3u6iLXNw/fo_UTXI2bio.jpg?size=810x1080&amp;quality=95&amp;sign=7223e5d19c4c6b31e2ee5f0f3a98b1e5&amp;type=album"/>
          <p:cNvPicPr>
            <a:picLocks noChangeAspect="1" noChangeArrowheads="1"/>
          </p:cNvPicPr>
          <p:nvPr/>
        </p:nvPicPr>
        <p:blipFill>
          <a:blip r:embed="rId5" cstate="print"/>
          <a:srcRect t="14413" b="27191"/>
          <a:stretch>
            <a:fillRect/>
          </a:stretch>
        </p:blipFill>
        <p:spPr bwMode="auto">
          <a:xfrm>
            <a:off x="1009403" y="4744974"/>
            <a:ext cx="2256311" cy="175676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5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27791-0245-4057-8C77-26786C93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05" y="217170"/>
            <a:ext cx="8722995" cy="1371600"/>
          </a:xfrm>
        </p:spPr>
        <p:txBody>
          <a:bodyPr>
            <a:normAutofit/>
          </a:bodyPr>
          <a:lstStyle/>
          <a:p>
            <a:r>
              <a:rPr lang="ru-RU" sz="3600" dirty="0">
                <a:cs typeface="Times New Roman" panose="02020603050405020304" pitchFamily="18" charset="0"/>
              </a:rPr>
              <a:t>Руководитель Музея детской рукописной книги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A0F9D9-BA03-4AEE-AD1B-3835A0E6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1" y="1551791"/>
            <a:ext cx="8948419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>
                <a:cs typeface="Times New Roman" pitchFamily="18" charset="0"/>
              </a:rPr>
              <a:t>Грендо</a:t>
            </a:r>
            <a:r>
              <a:rPr lang="ru-RU" sz="1400" dirty="0">
                <a:cs typeface="Times New Roman" pitchFamily="18" charset="0"/>
              </a:rPr>
              <a:t> Маргарита Вячеславовна, педагог-организатор муниципального автономного учреждения дополнительного образования «Рязанский городской Дворец детского творчества»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это грамотный, энергичный, ответственный и творческий человек. Ею была проведена подготовка и паспортизация Музея детской рукописной книги, который приобрел официальный статус. Ежемесячно в Музее проводятся   экскурсии для детей дошкольного возраста и родителей, для учащихся школ и гостей города Рязани. Около полутора тысяч посетителей каждый год знакомятся с литературным и прикладным творчеством юных авторов рукописных книг.     </a:t>
            </a:r>
            <a:r>
              <a:rPr lang="ru-RU" sz="1400" dirty="0" err="1">
                <a:cs typeface="Times New Roman" pitchFamily="18" charset="0"/>
              </a:rPr>
              <a:t>Грендо</a:t>
            </a:r>
            <a:r>
              <a:rPr lang="ru-RU" sz="1400" dirty="0">
                <a:cs typeface="Times New Roman" pitchFamily="18" charset="0"/>
              </a:rPr>
              <a:t> М.В. разработала более 20 тематических экскурсий,</a:t>
            </a:r>
          </a:p>
          <a:p>
            <a:r>
              <a:rPr lang="ru-RU" sz="1400" dirty="0">
                <a:cs typeface="Times New Roman" pitchFamily="18" charset="0"/>
              </a:rPr>
              <a:t>Образование – высшее. </a:t>
            </a:r>
          </a:p>
          <a:p>
            <a:r>
              <a:rPr lang="ru-RU" sz="1400" dirty="0">
                <a:cs typeface="Times New Roman" pitchFamily="18" charset="0"/>
              </a:rPr>
              <a:t>Имеет высшую квалификационную категорию</a:t>
            </a:r>
          </a:p>
          <a:p>
            <a:r>
              <a:rPr lang="ru-RU" sz="1400" dirty="0">
                <a:cs typeface="Times New Roman" pitchFamily="18" charset="0"/>
              </a:rPr>
              <a:t>Стаж работы 16 лет</a:t>
            </a:r>
            <a:endParaRPr lang="en-US" sz="1400" dirty="0">
              <a:cs typeface="Times New Roman" pitchFamily="18" charset="0"/>
            </a:endParaRPr>
          </a:p>
          <a:p>
            <a:r>
              <a:rPr lang="ru-RU" sz="1400" dirty="0">
                <a:cs typeface="Times New Roman" pitchFamily="18" charset="0"/>
              </a:rPr>
              <a:t>Имеет награды регионального и муниципального значения</a:t>
            </a:r>
          </a:p>
          <a:p>
            <a:r>
              <a:rPr lang="ru-RU" sz="1400" dirty="0">
                <a:cs typeface="Times New Roman" pitchFamily="18" charset="0"/>
              </a:rPr>
              <a:t>Регулярно посещает обучающие тренинги и семинары,                                                        повышает квалификацию на курсах в РИРО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Достижения:</a:t>
            </a:r>
          </a:p>
          <a:p>
            <a:r>
              <a:rPr lang="en-US" sz="1400" dirty="0">
                <a:cs typeface="Times New Roman" panose="02020603050405020304" pitchFamily="18" charset="0"/>
              </a:rPr>
              <a:t>V </a:t>
            </a:r>
            <a:r>
              <a:rPr lang="ru-RU" sz="1400" dirty="0">
                <a:cs typeface="Times New Roman" panose="02020603050405020304" pitchFamily="18" charset="0"/>
              </a:rPr>
              <a:t>городской конкурс педагогических достижений «Новые истоки» Рязань, 2016 г, диплом 1 степени</a:t>
            </a:r>
          </a:p>
          <a:p>
            <a:r>
              <a:rPr lang="ru-RU" sz="1400" dirty="0">
                <a:cs typeface="Times New Roman" panose="02020603050405020304" pitchFamily="18" charset="0"/>
              </a:rPr>
              <a:t>Педагогический проект  «Вместе с книгой мы растем» в рамках форума уникальных педагогических практик «</a:t>
            </a:r>
            <a:r>
              <a:rPr lang="ru-RU" sz="1400" dirty="0" err="1">
                <a:cs typeface="Times New Roman" panose="02020603050405020304" pitchFamily="18" charset="0"/>
              </a:rPr>
              <a:t>Аксиос</a:t>
            </a:r>
            <a:r>
              <a:rPr lang="ru-RU" sz="1400" dirty="0">
                <a:cs typeface="Times New Roman" panose="02020603050405020304" pitchFamily="18" charset="0"/>
              </a:rPr>
              <a:t>» , 2017 г., диплом </a:t>
            </a:r>
            <a:r>
              <a:rPr lang="en-US" sz="1400" dirty="0">
                <a:cs typeface="Times New Roman" panose="02020603050405020304" pitchFamily="18" charset="0"/>
              </a:rPr>
              <a:t>II </a:t>
            </a:r>
            <a:r>
              <a:rPr lang="ru-RU" sz="1400" dirty="0">
                <a:cs typeface="Times New Roman" panose="02020603050405020304" pitchFamily="18" charset="0"/>
              </a:rPr>
              <a:t>степени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96738-2449-4A78-B5F4-034A26DF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514-8F0B-458C-A4F0-46872E187A4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6" name="Picture 2" descr="https://sun9-81.userapi.com/impg/TUsW5lrLwtId8E7HVeOOLokTYI-ae0YOdNiqqA/xpGw3oEdat4.jpg?size=1200x1600&amp;quality=95&amp;sign=49b60730d4951b28558c9ebee8b7cb8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6"/>
          <a:stretch/>
        </p:blipFill>
        <p:spPr bwMode="auto">
          <a:xfrm>
            <a:off x="9880616" y="489464"/>
            <a:ext cx="1899904" cy="369086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50.userapi.com/impg/bwBkOuebvwb81CoMxNOc8m5GXNYxCqcGHguF_w/ol9dx1CBxmA.jpg?size=1600x1200&amp;quality=95&amp;sign=bd603c4739fb951d35264b9989dccc5f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 b="11176"/>
          <a:stretch/>
        </p:blipFill>
        <p:spPr bwMode="auto">
          <a:xfrm rot="16200000">
            <a:off x="10716375" y="5016932"/>
            <a:ext cx="1511801" cy="105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.userapi.com/impg/TUDqKGluSXfaHNkin9IaCEhpkuWC5xKDgs1Zlw/BTbPr_C5x6M.jpg?size=1600x1200&amp;quality=95&amp;sign=1217ef3ebaa0097fb5ac0b6862caf73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29419" y="4947175"/>
            <a:ext cx="1577462" cy="11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1.userapi.com/impg/687ADnd5iwiP3KB9UERvTQaVi479edbnHYn8uA/wH8YFeYHRJc.jpg?size=1600x1200&amp;quality=95&amp;sign=c2ae8f34b5034da1682c140bb96f10c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59927" y="3322480"/>
            <a:ext cx="1547402" cy="11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78.userapi.com/impg/0eMj2WUIf4AglxkHIMuylxguI-0IZGf9hztO-Q/t2F5unqzXZM.jpg?size=1200x1600&amp;quality=95&amp;sign=696acba3013115d63c232b5d3af8e0f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23" y="3162153"/>
            <a:ext cx="1154777" cy="15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46.userapi.com/impg/1RRseWGvvs15aDv8mzhFY5B30hz8Y9XHcv9WDw/4UBXfxw5jtk.jpg?size=1200x1600&amp;quality=95&amp;sign=1efbf14b0248d6c8944dc56f92cce0a6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26" y="3487107"/>
            <a:ext cx="1118873" cy="14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19.userapi.com/impg/WooZf-3kjLTD2YTMl-EB120lR3SUUqSO0n2zCw/VRkG9l-anwQ.jpg?size=1200x1600&amp;quality=95&amp;sign=43b070a1e9362d0e765fa9130b90bb05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22" y="3571176"/>
            <a:ext cx="1098178" cy="14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5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003C1EF1-FF8E-4D93-9E3D-015A3AD7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254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CE10-0E34-4ED2-8467-34A09983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23494"/>
            <a:ext cx="10058400" cy="1371600"/>
          </a:xfrm>
        </p:spPr>
        <p:txBody>
          <a:bodyPr>
            <a:normAutofit/>
          </a:bodyPr>
          <a:lstStyle/>
          <a:p>
            <a:r>
              <a:rPr lang="ru-RU" sz="4000" dirty="0"/>
              <a:t>Сведения об обучающихся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C59B7-D770-471D-BD84-C73A8608F4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53000" y="1117600"/>
            <a:ext cx="6819900" cy="3177540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При Музее детской рукописной книги действует объединение Музей-клуб (актив Музея), учащиеся которого занимаются исследовательской и проектной работой по истории и краеведению. Кроме этого они изучают музейное дело, ведут активную работу по пропаганде музея, являются экскурсоводами и проводят различные экскурсии: ознакомительные, образовательные, развивающие, причем сценарии выступлений готовят самостоятельно. В отдельные экскурсии учащиеся вводят элементы театрализации, где в качестве артистов выступают сами, они же готовят костюмы и реквизит для выступлений.  Большое внимание уделяется работе с книгой, привитию читательского интереса. Налажен тесный контакт с областной детской библиотекой и библиотеками города, где вместе со своими воспитанниками Маргарита Вячеславовна организует выставки рукописных книг.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9B52FD-714B-449B-A7F3-00F5FC81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9321731" y="5703726"/>
            <a:ext cx="184588" cy="67009"/>
          </a:xfrm>
        </p:spPr>
        <p:txBody>
          <a:bodyPr/>
          <a:lstStyle/>
          <a:p>
            <a:fld id="{5973A514-8F0B-458C-A4F0-46872E187A4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196" name="Picture 4" descr="https://sun9-46.userapi.com/impg/0XvxtkPUBc29dOi9VujQ_OksZB9058PvMbE7Ug/bmxzPQ8l0FA.jpg?size=1600x1200&amp;quality=95&amp;sign=c072a14e59e0b1ad26128e9d8f0b949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40" y="1618178"/>
            <a:ext cx="2988403" cy="2241303"/>
          </a:xfrm>
          <a:prstGeom prst="rect">
            <a:avLst/>
          </a:prstGeom>
          <a:noFill/>
        </p:spPr>
      </p:pic>
      <p:pic>
        <p:nvPicPr>
          <p:cNvPr id="8198" name="Picture 6" descr="https://sun9-57.userapi.com/impg/yfcuH0hT8vw-_rdUboBXddY_oU0F_K0kh2sdlg/DWGevXKHNRs.jpg?size=1600x1200&amp;quality=95&amp;sign=4cbe224eae98076f0e65c0fbd7eab31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942" y="3680432"/>
            <a:ext cx="3756025" cy="2817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07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net/uploads/posts/2020-07/1595711940_11-p-fon-velikaya-otechestvennaya-voina-dlya-pr-18.jpg">
            <a:extLst>
              <a:ext uri="{FF2B5EF4-FFF2-40B4-BE49-F238E27FC236}">
                <a16:creationId xmlns:a16="http://schemas.microsoft.com/office/drawing/2014/main" id="{31A83146-2B93-4D83-911A-7B45C7C2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/>
          <a:stretch>
            <a:fillRect/>
          </a:stretch>
        </p:blipFill>
        <p:spPr bwMode="auto">
          <a:xfrm>
            <a:off x="1" y="0"/>
            <a:ext cx="12290628" cy="6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CE10-0E34-4ED2-8467-34A09983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23494"/>
            <a:ext cx="10058400" cy="1371600"/>
          </a:xfrm>
        </p:spPr>
        <p:txBody>
          <a:bodyPr>
            <a:normAutofit/>
          </a:bodyPr>
          <a:lstStyle/>
          <a:p>
            <a:r>
              <a:rPr lang="ru-RU" sz="4000" dirty="0"/>
              <a:t>Достижения обучающихся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9B52FD-714B-449B-A7F3-00F5FC81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9321731" y="5703726"/>
            <a:ext cx="184588" cy="67009"/>
          </a:xfrm>
        </p:spPr>
        <p:txBody>
          <a:bodyPr/>
          <a:lstStyle/>
          <a:p>
            <a:fld id="{5973A514-8F0B-458C-A4F0-46872E187A4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 descr="https://sun9-75.userapi.com/impg/jH8P-YmpOSDi4H2rqYDmKK4WODtTVzDz7YU6kA/yz5BSRqhCMk.jpg?size=1600x1200&amp;quality=95&amp;sign=e3b8169ffcadb0787b49d446ac8f9d5c&amp;type=album">
            <a:extLst>
              <a:ext uri="{FF2B5EF4-FFF2-40B4-BE49-F238E27FC236}">
                <a16:creationId xmlns:a16="http://schemas.microsoft.com/office/drawing/2014/main" id="{188AF476-9A36-40E8-8EA2-806B9970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5473" y="3837048"/>
            <a:ext cx="2756392" cy="20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6.userapi.com/impg/Pw6zQE7j8L0aQVsH5QT_SASTmC9TluPHJtbeFA/9aHnaVHlweM.jpg?size=1600x1200&amp;quality=95&amp;sign=9f73705f594214c4598b3297741f7dc9&amp;type=album">
            <a:extLst>
              <a:ext uri="{FF2B5EF4-FFF2-40B4-BE49-F238E27FC236}">
                <a16:creationId xmlns:a16="http://schemas.microsoft.com/office/drawing/2014/main" id="{03613FA8-81CD-48B6-9762-67C58F8F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6210" y="4673603"/>
            <a:ext cx="2235196" cy="16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3.userapi.com/impg/3-uliOjQCrlhyeHIDB_yTN2dn8Lg-_3U1r8e4A/yodSA1nv1dQ.jpg?size=1600x1200&amp;quality=95&amp;sign=36ed657bcc34e39ea78e94b7f1596651&amp;type=album">
            <a:extLst>
              <a:ext uri="{FF2B5EF4-FFF2-40B4-BE49-F238E27FC236}">
                <a16:creationId xmlns:a16="http://schemas.microsoft.com/office/drawing/2014/main" id="{99A05061-10E6-4B3C-97DE-0A6A944B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1011" y="4110035"/>
            <a:ext cx="2806701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8.userapi.com/impg/iTYMeSPD4BgnAv5vx9srY87JfJ-gGPnBnHGSlA/rZMf7qnlTXM.jpg?size=1600x1200&amp;quality=95&amp;sign=dbb7609d03bb0b1659e1d835f2a2b2b2&amp;type=album">
            <a:extLst>
              <a:ext uri="{FF2B5EF4-FFF2-40B4-BE49-F238E27FC236}">
                <a16:creationId xmlns:a16="http://schemas.microsoft.com/office/drawing/2014/main" id="{44A81518-450E-4D21-8C93-CFCD9641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56598" y="4592949"/>
            <a:ext cx="2681401" cy="20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78.userapi.com/impg/r_ajUI3UBJ6b07r9lStVcQa4enPoAzq5VFm_Sw/bVjf5u2mGxE.jpg?size=1200x1600&amp;quality=96&amp;sign=191728716881c38084afe4d7f6e8b06c&amp;type=album">
            <a:extLst>
              <a:ext uri="{FF2B5EF4-FFF2-40B4-BE49-F238E27FC236}">
                <a16:creationId xmlns:a16="http://schemas.microsoft.com/office/drawing/2014/main" id="{FF9174E5-5B67-44FA-A4BB-03DC874D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4" y="3162300"/>
            <a:ext cx="1866901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1.userapi.com/impg/tVx1W_4X-J4OC7Gzk28Le8_fgyYiEvEDcxCknw/Cza9eVyn0xE.jpg?size=1600x1200&amp;quality=96&amp;sign=dba231c91853e8b255b60da9261a7e3c&amp;type=album">
            <a:extLst>
              <a:ext uri="{FF2B5EF4-FFF2-40B4-BE49-F238E27FC236}">
                <a16:creationId xmlns:a16="http://schemas.microsoft.com/office/drawing/2014/main" id="{335CD34F-9190-4513-A030-88C9C224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2401" y="3852763"/>
            <a:ext cx="2882120" cy="21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00101" y="1295400"/>
            <a:ext cx="10502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>Учащиеся музея являются победителями городских и областных литературных и исторических конкурсов, таких как межрегиональный конкурс фестиваль детского литературно-художественного творчества «Начало», областной детско-юношеский конкурс-фестиваль литературного творчества «Слово доброе посеять…» и др.</a:t>
            </a:r>
            <a:endParaRPr lang="ru-RU" sz="2000" dirty="0"/>
          </a:p>
        </p:txBody>
      </p:sp>
      <p:pic>
        <p:nvPicPr>
          <p:cNvPr id="5" name="Picture 2" descr="https://sun9-28.userapi.com/impg/eQejSNOQLEiyVB9DO77tLrZCRl019UJ4dtdHPQ/CQkcwElAIik.jpg?size=1280x960&amp;quality=95&amp;sign=7fcc928c759d404f9485742b387cc51b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728732" y="3629198"/>
            <a:ext cx="2820724" cy="2115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07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1074</TotalTime>
  <Words>1372</Words>
  <Application>Microsoft Office PowerPoint</Application>
  <PresentationFormat>Широкоэкранный</PresentationFormat>
  <Paragraphs>113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Garamond</vt:lpstr>
      <vt:lpstr>Gotham Pro Light</vt:lpstr>
      <vt:lpstr>Times New Roman</vt:lpstr>
      <vt:lpstr>Савон</vt:lpstr>
      <vt:lpstr>Презентация PowerPoint</vt:lpstr>
      <vt:lpstr>Положение о Музее</vt:lpstr>
      <vt:lpstr>Презентация PowerPoint</vt:lpstr>
      <vt:lpstr>История Музея</vt:lpstr>
      <vt:lpstr>История Музея</vt:lpstr>
      <vt:lpstr>Направления деятельности музея: </vt:lpstr>
      <vt:lpstr>Руководитель Музея детской рукописной книги</vt:lpstr>
      <vt:lpstr>Сведения об обучающихся</vt:lpstr>
      <vt:lpstr>Достижения обучающихся</vt:lpstr>
      <vt:lpstr>«Отвагой наших предков мы горды»</vt:lpstr>
      <vt:lpstr>Презентация PowerPoint</vt:lpstr>
      <vt:lpstr>Каждая книга оформлена с любовью и фантазией, используя различные техники, формы и материалы.  Имея такую замечательную коллекцию рукописных книг, ежегодно во Дворце детского творчества проходит выставка «Отвагой наших предков мы горды », где можно увидеть эти удивительные детские творения и восхититься мастерством юных книголюбов.  Данная выставка в 2020 году перешла и в онлайн-формат.    </vt:lpstr>
      <vt:lpstr>Уникальные экспонаты и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Предлагаем вам посмотреть  онлайн - выставки  творческих работ  Музея детской рукописной книги  в соцсети ВКонтакте:</vt:lpstr>
      <vt:lpstr>Оцифровка фонда музея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Юлия Николаева</cp:lastModifiedBy>
  <cp:revision>146</cp:revision>
  <dcterms:created xsi:type="dcterms:W3CDTF">2022-06-30T12:22:27Z</dcterms:created>
  <dcterms:modified xsi:type="dcterms:W3CDTF">2022-09-19T08:23:12Z</dcterms:modified>
</cp:coreProperties>
</file>